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2" r:id="rId1"/>
  </p:sldMasterIdLst>
  <p:notesMasterIdLst>
    <p:notesMasterId r:id="rId18"/>
  </p:notesMasterIdLst>
  <p:sldIdLst>
    <p:sldId id="317" r:id="rId2"/>
    <p:sldId id="324" r:id="rId3"/>
    <p:sldId id="327" r:id="rId4"/>
    <p:sldId id="359" r:id="rId5"/>
    <p:sldId id="343" r:id="rId6"/>
    <p:sldId id="358" r:id="rId7"/>
    <p:sldId id="350" r:id="rId8"/>
    <p:sldId id="361" r:id="rId9"/>
    <p:sldId id="362" r:id="rId10"/>
    <p:sldId id="328" r:id="rId11"/>
    <p:sldId id="334" r:id="rId12"/>
    <p:sldId id="354" r:id="rId13"/>
    <p:sldId id="335" r:id="rId14"/>
    <p:sldId id="355" r:id="rId15"/>
    <p:sldId id="336" r:id="rId16"/>
    <p:sldId id="33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836"/>
    <a:srgbClr val="FFFFCD"/>
    <a:srgbClr val="D7CEBF"/>
    <a:srgbClr val="DACEBE"/>
    <a:srgbClr val="006ABE"/>
    <a:srgbClr val="FFFF00"/>
    <a:srgbClr val="80008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54335" autoAdjust="0"/>
  </p:normalViewPr>
  <p:slideViewPr>
    <p:cSldViewPr snapToGrid="0" showGuides="1">
      <p:cViewPr varScale="1">
        <p:scale>
          <a:sx n="57" d="100"/>
          <a:sy n="57" d="100"/>
        </p:scale>
        <p:origin x="-1720" y="-112"/>
      </p:cViewPr>
      <p:guideLst>
        <p:guide orient="horz" pos="19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1400" y="-15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fld id="{668D3566-EFA7-FA40-95B1-03DB49CD6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67989-FC8E-664A-90EF-42FDDADE519E}" type="slidenum">
              <a:rPr lang="en-US">
                <a:latin typeface="Times" charset="0"/>
              </a:rPr>
              <a:pPr/>
              <a:t>1</a:t>
            </a:fld>
            <a:endParaRPr lang="en-US">
              <a:latin typeface="Times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673C1-E58F-8C4F-BC49-8F1E2E184B6D}" type="slidenum">
              <a:rPr lang="en-US">
                <a:latin typeface="Times" charset="0"/>
              </a:rPr>
              <a:pPr/>
              <a:t>10</a:t>
            </a:fld>
            <a:endParaRPr lang="en-US">
              <a:latin typeface="Times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F9D11-B5B9-4E43-826E-B393B935637D}" type="slidenum">
              <a:rPr lang="en-US">
                <a:latin typeface="Times" charset="0"/>
              </a:rPr>
              <a:pPr/>
              <a:t>11</a:t>
            </a:fld>
            <a:endParaRPr lang="en-US">
              <a:latin typeface="Time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D9775-8C32-B542-BB01-84C6FB24BE5A}" type="slidenum">
              <a:rPr lang="en-US">
                <a:latin typeface="Times" charset="0"/>
              </a:rPr>
              <a:pPr/>
              <a:t>12</a:t>
            </a:fld>
            <a:endParaRPr lang="en-US">
              <a:latin typeface="Time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A7DBF-F72A-384D-9CC4-5410DD77C883}" type="slidenum">
              <a:rPr lang="en-US">
                <a:latin typeface="Times" charset="0"/>
              </a:rPr>
              <a:pPr/>
              <a:t>13</a:t>
            </a:fld>
            <a:endParaRPr lang="en-US">
              <a:latin typeface="Times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CE7BA-1421-E24D-8C7E-46338D0D5DA4}" type="slidenum">
              <a:rPr lang="en-US">
                <a:latin typeface="Times" charset="0"/>
              </a:rPr>
              <a:pPr/>
              <a:t>14</a:t>
            </a:fld>
            <a:endParaRPr lang="en-US">
              <a:latin typeface="Time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90321-6E0C-8D49-B110-51F00536F34F}" type="slidenum">
              <a:rPr lang="en-US">
                <a:latin typeface="Times" charset="0"/>
              </a:rPr>
              <a:pPr/>
              <a:t>15</a:t>
            </a:fld>
            <a:endParaRPr lang="en-US">
              <a:latin typeface="Times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DCF43-026C-874A-8CEF-FBDF12D358FA}" type="slidenum">
              <a:rPr lang="en-US">
                <a:latin typeface="Times" charset="0"/>
              </a:rPr>
              <a:pPr/>
              <a:t>16</a:t>
            </a:fld>
            <a:endParaRPr lang="en-US">
              <a:latin typeface="Times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D5E54-E7CF-2644-8D9E-29BC194C78C8}" type="slidenum">
              <a:rPr lang="en-US">
                <a:latin typeface="Times" charset="0"/>
              </a:rPr>
              <a:pPr/>
              <a:t>2</a:t>
            </a:fld>
            <a:endParaRPr lang="en-US"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9436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465AB-3345-754F-AAC0-46087569EEB0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18B94-4E8D-4540-9292-21EBD7F7B2DA}" type="slidenum">
              <a:rPr lang="en-US">
                <a:latin typeface="Times" charset="0"/>
              </a:rPr>
              <a:pPr/>
              <a:t>5</a:t>
            </a:fld>
            <a:endParaRPr lang="en-US">
              <a:latin typeface="Times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D3566-EFA7-FA40-95B1-03DB49CD63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773D3-F85D-594B-A548-136532A98BAD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C2F5C-7095-3E42-A627-9CD6AF76B5F7}" type="slidenum">
              <a:rPr lang="en-US">
                <a:latin typeface="Times" charset="0"/>
              </a:rPr>
              <a:pPr/>
              <a:t>8</a:t>
            </a:fld>
            <a:endParaRPr lang="en-US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C2F5C-7095-3E42-A627-9CD6AF76B5F7}" type="slidenum">
              <a:rPr lang="en-US">
                <a:latin typeface="Times" charset="0"/>
              </a:rPr>
              <a:pPr/>
              <a:t>9</a:t>
            </a:fld>
            <a:endParaRPr lang="en-US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42C02-8F43-D245-A825-9863365D6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BD1F9-7654-4140-AC6D-F94CF944E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8A533-41F1-9B4B-9A21-86A6AE7C0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0148A-7121-8E45-B28F-4F9DD4C520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0569D-EA4A-FC44-8AF4-6823549204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40771-D1B0-014D-8EC7-6784DDF4BD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44E9C-49F0-AB4C-8A71-11D6F6DA50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2ADD0-7238-DF49-B8F6-FE15F45EC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7E91-77BA-3D49-85D7-DB1F4F89C5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93381-79D2-5E41-9118-B4F64BC74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FDF6CBC0-6A9F-A744-8CFD-663360D1C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DCDEE2DE-D529-F244-A758-C150F3084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Tricarboxylic</a:t>
            </a:r>
            <a:r>
              <a:rPr lang="en-US" dirty="0" smtClean="0"/>
              <a:t> Acid Cycle</a:t>
            </a:r>
            <a:br>
              <a:rPr lang="en-US" dirty="0" smtClean="0"/>
            </a:br>
            <a:r>
              <a:rPr lang="en-US" dirty="0" smtClean="0"/>
              <a:t>(Krebs or citric acid cycle)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INTER 111:  Graduate Biochemistry</a:t>
            </a:r>
            <a:endParaRPr lang="en-US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Chemical Logic of the TCA Cycle</a:t>
            </a:r>
            <a:endParaRPr lang="en-US" sz="3600" dirty="0"/>
          </a:p>
        </p:txBody>
      </p:sp>
      <p:sp>
        <p:nvSpPr>
          <p:cNvPr id="17306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58052" y="1687262"/>
            <a:ext cx="7827896" cy="4628503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Arial" charset="0"/>
              </a:rPr>
              <a:t>After condensing</a:t>
            </a:r>
            <a:r>
              <a:rPr lang="en-US" sz="2400" dirty="0" smtClean="0">
                <a:latin typeface="Arial" charset="0"/>
              </a:rPr>
              <a:t> acetyl </a:t>
            </a:r>
            <a:r>
              <a:rPr lang="en-US" sz="2400" dirty="0" err="1" smtClean="0">
                <a:latin typeface="Arial" charset="0"/>
              </a:rPr>
              <a:t>coA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with </a:t>
            </a:r>
            <a:r>
              <a:rPr lang="en-US" sz="2400" dirty="0" err="1">
                <a:latin typeface="Arial" charset="0"/>
              </a:rPr>
              <a:t>oxaloacetate</a:t>
            </a:r>
            <a:r>
              <a:rPr lang="en-US" sz="2400" dirty="0">
                <a:latin typeface="Arial" charset="0"/>
              </a:rPr>
              <a:t> to form </a:t>
            </a:r>
            <a:r>
              <a:rPr lang="en-US" sz="2400" dirty="0" smtClean="0">
                <a:latin typeface="Arial" charset="0"/>
              </a:rPr>
              <a:t>citrate, successive oxidation reactions yield </a:t>
            </a:r>
            <a:r>
              <a:rPr lang="en-US" sz="2400" dirty="0">
                <a:latin typeface="Arial" charset="0"/>
              </a:rPr>
              <a:t>CO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oxaloacetate</a:t>
            </a:r>
            <a:r>
              <a:rPr lang="en-US" sz="2400" dirty="0">
                <a:latin typeface="Arial" charset="0"/>
              </a:rPr>
              <a:t> is regenerated, and the energy is captured as NADH, FADH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, and GTP (ATP)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>
                <a:latin typeface="Arial" charset="0"/>
                <a:ea typeface="ＭＳ Ｐゴシック" charset="-128"/>
              </a:rPr>
              <a:t>Acetyl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-</a:t>
            </a:r>
            <a:r>
              <a:rPr lang="en-US" sz="2400" dirty="0">
                <a:latin typeface="Arial" charset="0"/>
                <a:ea typeface="ＭＳ Ｐゴシック" charset="-128"/>
              </a:rPr>
              <a:t>c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oA </a:t>
            </a:r>
            <a:r>
              <a:rPr lang="en-US" sz="2400" dirty="0">
                <a:latin typeface="Arial" charset="0"/>
                <a:ea typeface="ＭＳ Ｐゴシック" charset="-128"/>
              </a:rPr>
              <a:t>is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 the </a:t>
            </a:r>
            <a:r>
              <a:rPr lang="en-US" sz="2400" i="1" dirty="0">
                <a:latin typeface="Arial" charset="0"/>
                <a:ea typeface="ＭＳ Ｐゴシック" charset="-128"/>
              </a:rPr>
              <a:t>stoichiometric substrate</a:t>
            </a:r>
            <a:r>
              <a:rPr lang="en-US" sz="2400" dirty="0">
                <a:latin typeface="Arial" charset="0"/>
                <a:ea typeface="ＭＳ Ｐゴシック" charset="-128"/>
              </a:rPr>
              <a:t>;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 </a:t>
            </a:r>
            <a:br>
              <a:rPr lang="en-US" sz="2400" dirty="0" smtClean="0">
                <a:latin typeface="Arial" charset="0"/>
                <a:ea typeface="ＭＳ Ｐゴシック" charset="-128"/>
              </a:rPr>
            </a:br>
            <a:r>
              <a:rPr lang="en-US" sz="2400" dirty="0" smtClean="0">
                <a:latin typeface="Arial" charset="0"/>
                <a:ea typeface="ＭＳ Ｐゴシック" charset="-128"/>
              </a:rPr>
              <a:t>it </a:t>
            </a:r>
            <a:r>
              <a:rPr lang="en-US" sz="2400" dirty="0">
                <a:latin typeface="Arial" charset="0"/>
                <a:ea typeface="ＭＳ Ｐゴシック" charset="-128"/>
              </a:rPr>
              <a:t>is consumed in large amounts</a:t>
            </a:r>
          </a:p>
          <a:p>
            <a:pPr lvl="1" eaLnBrk="1" hangingPunct="1">
              <a:spcAft>
                <a:spcPts val="2400"/>
              </a:spcAft>
            </a:pPr>
            <a:r>
              <a:rPr lang="en-US" sz="2400" dirty="0" err="1">
                <a:latin typeface="Arial" charset="0"/>
                <a:ea typeface="ＭＳ Ｐゴシック" charset="-128"/>
              </a:rPr>
              <a:t>Oxaloacetate</a:t>
            </a:r>
            <a:r>
              <a:rPr lang="en-US" sz="2400" dirty="0">
                <a:latin typeface="Arial" charset="0"/>
                <a:ea typeface="ＭＳ Ｐゴシック" charset="-128"/>
              </a:rPr>
              <a:t> is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 the </a:t>
            </a:r>
            <a:r>
              <a:rPr lang="en-US" sz="2400" i="1" dirty="0">
                <a:latin typeface="Arial" charset="0"/>
                <a:ea typeface="ＭＳ Ｐゴシック" charset="-128"/>
              </a:rPr>
              <a:t>regenerating substrate</a:t>
            </a:r>
            <a:r>
              <a:rPr lang="en-US" sz="2400" dirty="0">
                <a:latin typeface="Arial" charset="0"/>
                <a:ea typeface="ＭＳ Ｐゴシック" charset="-128"/>
              </a:rPr>
              <a:t>;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 </a:t>
            </a:r>
            <a:br>
              <a:rPr lang="en-US" sz="2400" dirty="0" smtClean="0">
                <a:latin typeface="Arial" charset="0"/>
                <a:ea typeface="ＭＳ Ｐゴシック" charset="-128"/>
              </a:rPr>
            </a:br>
            <a:r>
              <a:rPr lang="en-US" sz="2400" dirty="0" smtClean="0">
                <a:latin typeface="Arial" charset="0"/>
                <a:ea typeface="ＭＳ Ｐゴシック" charset="-128"/>
              </a:rPr>
              <a:t>it </a:t>
            </a:r>
            <a:r>
              <a:rPr lang="en-US" sz="2400" dirty="0">
                <a:latin typeface="Arial" charset="0"/>
                <a:ea typeface="ＭＳ Ｐゴシック" charset="-128"/>
              </a:rPr>
              <a:t>is continuously regenerated (it is not consumed)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Arial" charset="0"/>
              </a:rPr>
              <a:t>The</a:t>
            </a:r>
            <a:r>
              <a:rPr lang="en-US" sz="2400" dirty="0" smtClean="0">
                <a:latin typeface="Arial" charset="0"/>
              </a:rPr>
              <a:t> TCA cycle </a:t>
            </a:r>
            <a:r>
              <a:rPr lang="en-US" sz="2400" dirty="0">
                <a:latin typeface="Arial" charset="0"/>
              </a:rPr>
              <a:t>is </a:t>
            </a:r>
            <a:r>
              <a:rPr lang="en-US" sz="2400" dirty="0" smtClean="0">
                <a:latin typeface="Arial" charset="0"/>
              </a:rPr>
              <a:t>catalytic - </a:t>
            </a:r>
            <a:r>
              <a:rPr lang="en-US" sz="2400" dirty="0" err="1" smtClean="0">
                <a:latin typeface="Arial" charset="0"/>
              </a:rPr>
              <a:t>oxaloacetate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is consumed and then regenerated.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9.4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372" y="0"/>
            <a:ext cx="2900533" cy="6858000"/>
          </a:xfrm>
          <a:prstGeom prst="rect">
            <a:avLst/>
          </a:prstGeom>
        </p:spPr>
      </p:pic>
      <p:sp>
        <p:nvSpPr>
          <p:cNvPr id="49158" name="Text Box 36"/>
          <p:cNvSpPr txBox="1">
            <a:spLocks noChangeArrowheads="1"/>
          </p:cNvSpPr>
          <p:nvPr/>
        </p:nvSpPr>
        <p:spPr bwMode="auto">
          <a:xfrm>
            <a:off x="2805112" y="916673"/>
            <a:ext cx="1766888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800" i="1" dirty="0" err="1">
                <a:latin typeface="Arial" charset="0"/>
                <a:ea typeface="Arial" charset="0"/>
                <a:cs typeface="Arial" charset="0"/>
              </a:rPr>
              <a:t>aldol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  <a:p>
            <a:pPr algn="r" eaLnBrk="1" hangingPunct="1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condensation</a:t>
            </a:r>
          </a:p>
        </p:txBody>
      </p:sp>
      <p:sp>
        <p:nvSpPr>
          <p:cNvPr id="49159" name="Text Box 37"/>
          <p:cNvSpPr txBox="1">
            <a:spLocks noChangeArrowheads="1"/>
          </p:cNvSpPr>
          <p:nvPr/>
        </p:nvSpPr>
        <p:spPr bwMode="auto">
          <a:xfrm>
            <a:off x="2805113" y="2758644"/>
            <a:ext cx="1766887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isomerization</a:t>
            </a:r>
          </a:p>
        </p:txBody>
      </p:sp>
      <p:sp>
        <p:nvSpPr>
          <p:cNvPr id="49160" name="Text Box 39"/>
          <p:cNvSpPr txBox="1">
            <a:spLocks noChangeArrowheads="1"/>
          </p:cNvSpPr>
          <p:nvPr/>
        </p:nvSpPr>
        <p:spPr bwMode="auto">
          <a:xfrm>
            <a:off x="2753735" y="5132567"/>
            <a:ext cx="1818265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oxidative</a:t>
            </a:r>
          </a:p>
          <a:p>
            <a:pPr algn="r" eaLnBrk="1" hangingPunct="1"/>
            <a:r>
              <a:rPr lang="en-US" sz="1800" i="1" dirty="0" err="1">
                <a:latin typeface="Arial" charset="0"/>
                <a:ea typeface="Arial" charset="0"/>
                <a:cs typeface="Arial" charset="0"/>
              </a:rPr>
              <a:t>decarboxylation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Vertical Title 11"/>
          <p:cNvSpPr>
            <a:spLocks noGrp="1"/>
          </p:cNvSpPr>
          <p:nvPr>
            <p:ph type="title" orient="vert"/>
          </p:nvPr>
        </p:nvSpPr>
        <p:spPr>
          <a:xfrm>
            <a:off x="7709491" y="132200"/>
            <a:ext cx="1422639" cy="6583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Formation of </a:t>
            </a:r>
            <a:r>
              <a:rPr lang="en-US" sz="3600" dirty="0" smtClean="0">
                <a:latin typeface="Symbol" charset="2"/>
                <a:cs typeface="Symbol" charset="2"/>
              </a:rPr>
              <a:t>a</a:t>
            </a:r>
            <a:r>
              <a:rPr lang="en-US" sz="3600" dirty="0" smtClean="0"/>
              <a:t>-</a:t>
            </a:r>
            <a:r>
              <a:rPr lang="en-US" sz="3600" dirty="0" err="1" smtClean="0"/>
              <a:t>ketoglutarate</a:t>
            </a:r>
            <a:r>
              <a:rPr lang="en-US" sz="3600" dirty="0" smtClean="0"/>
              <a:t> from acetyl </a:t>
            </a:r>
            <a:r>
              <a:rPr lang="en-US" sz="3600" dirty="0" err="1" smtClean="0"/>
              <a:t>coA</a:t>
            </a:r>
            <a:r>
              <a:rPr lang="en-US" sz="3600" dirty="0" smtClean="0"/>
              <a:t> and OAA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8"/>
          <p:cNvSpPr txBox="1">
            <a:spLocks noChangeArrowheads="1"/>
          </p:cNvSpPr>
          <p:nvPr/>
        </p:nvSpPr>
        <p:spPr bwMode="auto">
          <a:xfrm>
            <a:off x="6320964" y="3731931"/>
            <a:ext cx="20383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oxidative</a:t>
            </a:r>
          </a:p>
          <a:p>
            <a:pPr algn="ctr" eaLnBrk="1" hangingPunct="1"/>
            <a:r>
              <a:rPr lang="en-US" sz="1800" i="1" dirty="0" err="1">
                <a:latin typeface="Arial" charset="0"/>
                <a:ea typeface="Arial" charset="0"/>
                <a:cs typeface="Arial" charset="0"/>
              </a:rPr>
              <a:t>decarboxylation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95738" y="1879600"/>
            <a:ext cx="1068387" cy="2674938"/>
            <a:chOff x="2517" y="1184"/>
            <a:chExt cx="673" cy="1685"/>
          </a:xfrm>
        </p:grpSpPr>
        <p:sp>
          <p:nvSpPr>
            <p:cNvPr id="51206" name="Oval 10"/>
            <p:cNvSpPr>
              <a:spLocks noChangeArrowheads="1"/>
            </p:cNvSpPr>
            <p:nvPr/>
          </p:nvSpPr>
          <p:spPr bwMode="auto">
            <a:xfrm>
              <a:off x="2517" y="1184"/>
              <a:ext cx="363" cy="27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7" name="Oval 11"/>
            <p:cNvSpPr>
              <a:spLocks noChangeArrowheads="1"/>
            </p:cNvSpPr>
            <p:nvPr/>
          </p:nvSpPr>
          <p:spPr bwMode="auto">
            <a:xfrm>
              <a:off x="2880" y="2635"/>
              <a:ext cx="310" cy="23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4425" y="102915"/>
            <a:ext cx="8725459" cy="12510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a</a:t>
            </a:r>
            <a:r>
              <a:rPr lang="en-US" sz="3600" dirty="0" smtClean="0"/>
              <a:t>-</a:t>
            </a:r>
            <a:r>
              <a:rPr lang="en-US" sz="3600" dirty="0" err="1" smtClean="0"/>
              <a:t>ketoglutarate</a:t>
            </a:r>
            <a:r>
              <a:rPr lang="en-US" sz="3600" dirty="0" smtClean="0"/>
              <a:t> dehydrogenase produces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and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NADH of TCA cycle</a:t>
            </a:r>
            <a:endParaRPr lang="en-US" sz="3600" dirty="0"/>
          </a:p>
        </p:txBody>
      </p:sp>
      <p:pic>
        <p:nvPicPr>
          <p:cNvPr id="10" name="Picture 9" descr="figure_9.5sksuccinylc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40" y="1697767"/>
            <a:ext cx="3525519" cy="492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32"/>
          <p:cNvSpPr txBox="1">
            <a:spLocks noChangeArrowheads="1"/>
          </p:cNvSpPr>
          <p:nvPr/>
        </p:nvSpPr>
        <p:spPr bwMode="auto">
          <a:xfrm>
            <a:off x="449263" y="5442228"/>
            <a:ext cx="540543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err="1">
                <a:latin typeface="Arial" charset="0"/>
              </a:rPr>
              <a:t>succinyl-CoA</a:t>
            </a:r>
            <a:r>
              <a:rPr lang="en-US" sz="2200" b="1" dirty="0">
                <a:latin typeface="Arial" charset="0"/>
              </a:rPr>
              <a:t>            </a:t>
            </a:r>
            <a:r>
              <a:rPr lang="en-US" sz="2200" b="1" dirty="0" err="1">
                <a:latin typeface="Arial" charset="0"/>
              </a:rPr>
              <a:t>succinate</a:t>
            </a:r>
            <a:r>
              <a:rPr lang="en-US" sz="2200" b="1" dirty="0">
                <a:latin typeface="Arial" charset="0"/>
              </a:rPr>
              <a:t>  +  </a:t>
            </a:r>
            <a:r>
              <a:rPr lang="en-US" sz="2200" b="1" dirty="0" err="1" smtClean="0">
                <a:latin typeface="Arial" charset="0"/>
              </a:rPr>
              <a:t>CoA</a:t>
            </a:r>
            <a:endParaRPr lang="en-US" sz="2200" b="1" dirty="0" smtClean="0"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Arial" charset="0"/>
              </a:rPr>
              <a:t>GDP + P</a:t>
            </a:r>
            <a:r>
              <a:rPr lang="en-US" sz="2200" b="1" baseline="-25000" dirty="0">
                <a:latin typeface="Arial" charset="0"/>
              </a:rPr>
              <a:t>i</a:t>
            </a:r>
            <a:r>
              <a:rPr lang="en-US" sz="2200" b="1" dirty="0">
                <a:latin typeface="Arial" charset="0"/>
              </a:rPr>
              <a:t>                    </a:t>
            </a:r>
            <a:r>
              <a:rPr lang="en-US" sz="2200" b="1" dirty="0" smtClean="0">
                <a:latin typeface="Arial" charset="0"/>
              </a:rPr>
              <a:t>GTP</a:t>
            </a: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Arial" charset="0"/>
              </a:rPr>
              <a:t>Net reaction</a:t>
            </a:r>
          </a:p>
        </p:txBody>
      </p:sp>
      <p:sp>
        <p:nvSpPr>
          <p:cNvPr id="53254" name="Text Box 33"/>
          <p:cNvSpPr txBox="1">
            <a:spLocks noChangeArrowheads="1"/>
          </p:cNvSpPr>
          <p:nvPr/>
        </p:nvSpPr>
        <p:spPr bwMode="auto">
          <a:xfrm>
            <a:off x="6291263" y="5432173"/>
            <a:ext cx="24713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Symbol" charset="2"/>
              <a:buChar char="D"/>
            </a:pPr>
            <a:r>
              <a:rPr lang="en-US" sz="2200" b="1" dirty="0">
                <a:latin typeface="Arial" charset="0"/>
              </a:rPr>
              <a:t>G</a:t>
            </a:r>
            <a:r>
              <a:rPr lang="en-US" sz="2200" b="1" baseline="30000" dirty="0">
                <a:latin typeface="Arial" charset="0"/>
              </a:rPr>
              <a:t>o</a:t>
            </a:r>
            <a:r>
              <a:rPr lang="en-US" sz="2200" b="1" dirty="0">
                <a:latin typeface="Arial" charset="0"/>
              </a:rPr>
              <a:t> = -34 kJ/</a:t>
            </a:r>
            <a:r>
              <a:rPr lang="en-US" sz="2200" b="1" dirty="0" smtClean="0">
                <a:latin typeface="Arial" charset="0"/>
              </a:rPr>
              <a:t>mol</a:t>
            </a:r>
          </a:p>
          <a:p>
            <a:pPr>
              <a:spcAft>
                <a:spcPts val="1200"/>
              </a:spcAft>
            </a:pPr>
            <a:r>
              <a:rPr lang="en-US" sz="2200" b="1" dirty="0" err="1">
                <a:latin typeface="Symbol" charset="2"/>
                <a:sym typeface="Symbol" charset="2"/>
              </a:rPr>
              <a:t></a:t>
            </a:r>
            <a:r>
              <a:rPr lang="en-US" sz="2200" b="1" dirty="0" err="1">
                <a:latin typeface="Arial" charset="0"/>
              </a:rPr>
              <a:t>G</a:t>
            </a:r>
            <a:r>
              <a:rPr lang="en-US" sz="2200" b="1" baseline="30000" dirty="0" err="1">
                <a:latin typeface="Arial" charset="0"/>
              </a:rPr>
              <a:t>o</a:t>
            </a:r>
            <a:r>
              <a:rPr lang="en-US" sz="2200" b="1" dirty="0">
                <a:latin typeface="Arial" charset="0"/>
              </a:rPr>
              <a:t> = +31 kJ/</a:t>
            </a:r>
            <a:r>
              <a:rPr lang="en-US" sz="2200" b="1" dirty="0" smtClean="0">
                <a:latin typeface="Arial" charset="0"/>
              </a:rPr>
              <a:t>mol</a:t>
            </a:r>
          </a:p>
          <a:p>
            <a:pPr>
              <a:spcAft>
                <a:spcPts val="1200"/>
              </a:spcAft>
            </a:pPr>
            <a:r>
              <a:rPr lang="en-US" sz="2200" b="1" dirty="0" err="1">
                <a:latin typeface="Symbol" charset="2"/>
                <a:sym typeface="Symbol" charset="2"/>
              </a:rPr>
              <a:t></a:t>
            </a:r>
            <a:r>
              <a:rPr lang="en-US" sz="2200" b="1" dirty="0" err="1">
                <a:latin typeface="Arial" charset="0"/>
              </a:rPr>
              <a:t>G</a:t>
            </a:r>
            <a:r>
              <a:rPr lang="en-US" sz="2200" b="1" baseline="30000" dirty="0" err="1">
                <a:latin typeface="Arial" charset="0"/>
              </a:rPr>
              <a:t>o</a:t>
            </a:r>
            <a:r>
              <a:rPr lang="en-US" sz="2200" b="1" dirty="0">
                <a:latin typeface="Arial" charset="0"/>
              </a:rPr>
              <a:t> =    -3 kJ/mol</a:t>
            </a:r>
          </a:p>
        </p:txBody>
      </p:sp>
      <p:sp>
        <p:nvSpPr>
          <p:cNvPr id="53255" name="Line 34"/>
          <p:cNvSpPr>
            <a:spLocks noChangeShapeType="1"/>
          </p:cNvSpPr>
          <p:nvPr/>
        </p:nvSpPr>
        <p:spPr bwMode="auto">
          <a:xfrm>
            <a:off x="4097338" y="3725863"/>
            <a:ext cx="77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Line 35"/>
          <p:cNvSpPr>
            <a:spLocks noChangeShapeType="1"/>
          </p:cNvSpPr>
          <p:nvPr/>
        </p:nvSpPr>
        <p:spPr bwMode="auto">
          <a:xfrm>
            <a:off x="2523506" y="6151239"/>
            <a:ext cx="55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36"/>
          <p:cNvSpPr>
            <a:spLocks noChangeShapeType="1"/>
          </p:cNvSpPr>
          <p:nvPr/>
        </p:nvSpPr>
        <p:spPr bwMode="auto">
          <a:xfrm>
            <a:off x="2540000" y="5722938"/>
            <a:ext cx="55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102915"/>
            <a:ext cx="8229600" cy="12510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Succinyl</a:t>
            </a:r>
            <a:r>
              <a:rPr lang="en-US" sz="3600" dirty="0" smtClean="0"/>
              <a:t> </a:t>
            </a:r>
            <a:r>
              <a:rPr lang="en-US" sz="3600" dirty="0" err="1" smtClean="0"/>
              <a:t>coA</a:t>
            </a:r>
            <a:r>
              <a:rPr lang="en-US" sz="3600" dirty="0" smtClean="0"/>
              <a:t> cleavage results in substrate level phosphorylation</a:t>
            </a:r>
            <a:endParaRPr lang="en-US" sz="3600" dirty="0"/>
          </a:p>
        </p:txBody>
      </p:sp>
      <p:pic>
        <p:nvPicPr>
          <p:cNvPr id="11" name="Picture 10" descr="figure_9.5skthiokin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130" y="1496059"/>
            <a:ext cx="3019740" cy="3857332"/>
          </a:xfrm>
          <a:prstGeom prst="rect">
            <a:avLst/>
          </a:prstGeom>
        </p:spPr>
      </p:pic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587386" y="3060700"/>
            <a:ext cx="2241234" cy="369332"/>
          </a:xfrm>
          <a:prstGeom prst="rect">
            <a:avLst/>
          </a:prstGeom>
          <a:solidFill>
            <a:srgbClr val="D7CEB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i="1" dirty="0" err="1" smtClean="0">
                <a:latin typeface="Arial" charset="0"/>
              </a:rPr>
              <a:t>succinate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sz="1800" i="1" dirty="0" err="1" smtClean="0">
                <a:latin typeface="Arial" charset="0"/>
              </a:rPr>
              <a:t>thiokinase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53251" name="Text Box 30"/>
          <p:cNvSpPr txBox="1">
            <a:spLocks noChangeArrowheads="1"/>
          </p:cNvSpPr>
          <p:nvPr/>
        </p:nvSpPr>
        <p:spPr bwMode="auto">
          <a:xfrm>
            <a:off x="2406189" y="3060700"/>
            <a:ext cx="1597025" cy="641350"/>
          </a:xfrm>
          <a:prstGeom prst="rect">
            <a:avLst/>
          </a:prstGeom>
          <a:solidFill>
            <a:srgbClr val="D7CE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i="1" dirty="0" err="1">
                <a:latin typeface="Arial" charset="0"/>
              </a:rPr>
              <a:t>succinyl-CoA</a:t>
            </a:r>
            <a:r>
              <a:rPr lang="en-US" sz="1800" i="1" dirty="0">
                <a:latin typeface="Arial" charset="0"/>
              </a:rPr>
              <a:t> </a:t>
            </a:r>
            <a:r>
              <a:rPr lang="en-US" sz="1800" i="1" dirty="0" err="1">
                <a:latin typeface="Arial" charset="0"/>
              </a:rPr>
              <a:t>synthetase</a:t>
            </a:r>
            <a:endParaRPr lang="en-US" sz="18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2"/>
          <p:cNvSpPr txBox="1">
            <a:spLocks noChangeArrowheads="1"/>
          </p:cNvSpPr>
          <p:nvPr/>
        </p:nvSpPr>
        <p:spPr bwMode="auto">
          <a:xfrm>
            <a:off x="5381625" y="3852863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>
                <a:latin typeface="Arial" charset="0"/>
              </a:rPr>
              <a:t>e</a:t>
            </a:r>
            <a:r>
              <a:rPr lang="en-US" sz="1200" b="1">
                <a:latin typeface="Arial" charset="0"/>
                <a:ea typeface="Arial" charset="0"/>
                <a:cs typeface="Arial" charset="0"/>
              </a:rPr>
              <a:t>¯</a:t>
            </a:r>
          </a:p>
        </p:txBody>
      </p:sp>
      <p:sp>
        <p:nvSpPr>
          <p:cNvPr id="55300" name="Text Box 17"/>
          <p:cNvSpPr txBox="1">
            <a:spLocks noChangeArrowheads="1"/>
          </p:cNvSpPr>
          <p:nvPr/>
        </p:nvSpPr>
        <p:spPr bwMode="auto">
          <a:xfrm>
            <a:off x="1884413" y="1691806"/>
            <a:ext cx="20383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oxidation</a:t>
            </a:r>
          </a:p>
        </p:txBody>
      </p:sp>
      <p:sp>
        <p:nvSpPr>
          <p:cNvPr id="55301" name="Text Box 18"/>
          <p:cNvSpPr txBox="1">
            <a:spLocks noChangeArrowheads="1"/>
          </p:cNvSpPr>
          <p:nvPr/>
        </p:nvSpPr>
        <p:spPr bwMode="auto">
          <a:xfrm>
            <a:off x="1901876" y="4552296"/>
            <a:ext cx="20383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i="1">
                <a:latin typeface="Arial" charset="0"/>
                <a:ea typeface="Arial" charset="0"/>
                <a:cs typeface="Arial" charset="0"/>
              </a:rPr>
              <a:t>hydration</a:t>
            </a:r>
          </a:p>
        </p:txBody>
      </p:sp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7608378" y="227160"/>
            <a:ext cx="1482001" cy="63607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Conversion of </a:t>
            </a:r>
            <a:r>
              <a:rPr lang="en-US" sz="3600" dirty="0" err="1" smtClean="0"/>
              <a:t>succinate</a:t>
            </a:r>
            <a:r>
              <a:rPr lang="en-US" sz="3600" dirty="0" smtClean="0"/>
              <a:t> to </a:t>
            </a:r>
            <a:r>
              <a:rPr lang="en-US" sz="3600" dirty="0" err="1" smtClean="0"/>
              <a:t>malate</a:t>
            </a:r>
            <a:r>
              <a:rPr lang="en-US" sz="3600" dirty="0" smtClean="0"/>
              <a:t> in TCA cycle</a:t>
            </a:r>
            <a:endParaRPr lang="en-US" sz="3600" dirty="0"/>
          </a:p>
        </p:txBody>
      </p:sp>
      <p:pic>
        <p:nvPicPr>
          <p:cNvPr id="8" name="Picture 7" descr="figure_9.5sksuccmal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949" y="0"/>
            <a:ext cx="34616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5959475" y="4146550"/>
            <a:ext cx="500063" cy="541338"/>
            <a:chOff x="3754" y="2612"/>
            <a:chExt cx="315" cy="341"/>
          </a:xfrm>
        </p:grpSpPr>
        <p:sp>
          <p:nvSpPr>
            <p:cNvPr id="57349" name="Text Box 4"/>
            <p:cNvSpPr txBox="1">
              <a:spLocks noChangeArrowheads="1"/>
            </p:cNvSpPr>
            <p:nvPr/>
          </p:nvSpPr>
          <p:spPr bwMode="auto">
            <a:xfrm>
              <a:off x="3809" y="2612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e</a:t>
              </a:r>
              <a:r>
                <a:rPr lang="en-US" sz="1200" b="1">
                  <a:latin typeface="Arial" charset="0"/>
                  <a:ea typeface="Arial" charset="0"/>
                  <a:cs typeface="Arial" charset="0"/>
                </a:rPr>
                <a:t>¯</a:t>
              </a:r>
            </a:p>
          </p:txBody>
        </p:sp>
        <p:sp>
          <p:nvSpPr>
            <p:cNvPr id="57350" name="Text Box 5"/>
            <p:cNvSpPr txBox="1">
              <a:spLocks noChangeArrowheads="1"/>
            </p:cNvSpPr>
            <p:nvPr/>
          </p:nvSpPr>
          <p:spPr bwMode="auto">
            <a:xfrm>
              <a:off x="3754" y="2761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( 4 )</a:t>
              </a:r>
              <a:endParaRPr lang="en-US" sz="1200" b="1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235450" y="3159125"/>
            <a:ext cx="2309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Reversible oxidation reaction</a:t>
            </a:r>
          </a:p>
        </p:txBody>
      </p:sp>
      <p:sp>
        <p:nvSpPr>
          <p:cNvPr id="7" name="Vertical Title 6"/>
          <p:cNvSpPr>
            <a:spLocks noGrp="1"/>
          </p:cNvSpPr>
          <p:nvPr>
            <p:ph type="title"/>
          </p:nvPr>
        </p:nvSpPr>
        <p:spPr>
          <a:xfrm>
            <a:off x="204008" y="140531"/>
            <a:ext cx="8735984" cy="112957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Formation of </a:t>
            </a:r>
            <a:r>
              <a:rPr lang="en-US" sz="3600" dirty="0" err="1" smtClean="0"/>
              <a:t>oxaloacetate</a:t>
            </a:r>
            <a:r>
              <a:rPr lang="en-US" sz="3600" dirty="0" smtClean="0"/>
              <a:t> from </a:t>
            </a:r>
            <a:r>
              <a:rPr lang="en-US" sz="3600" dirty="0" err="1" smtClean="0"/>
              <a:t>malate</a:t>
            </a:r>
            <a:endParaRPr lang="en-US" sz="3600" dirty="0"/>
          </a:p>
        </p:txBody>
      </p:sp>
      <p:pic>
        <p:nvPicPr>
          <p:cNvPr id="9" name="Picture 8" descr="figure_9.6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232" y="1765568"/>
            <a:ext cx="3907536" cy="3944112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8763" y="3662257"/>
            <a:ext cx="20383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oxidation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790"/>
            <a:ext cx="82296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Number of ATP produced from the oxidation of one acetyl </a:t>
            </a:r>
            <a:r>
              <a:rPr lang="en-US" sz="3600" dirty="0" err="1" smtClean="0"/>
              <a:t>coA</a:t>
            </a:r>
            <a:r>
              <a:rPr lang="en-US" sz="3600" dirty="0" smtClean="0"/>
              <a:t> molecule</a:t>
            </a:r>
            <a:endParaRPr lang="en-US" sz="3600" dirty="0"/>
          </a:p>
        </p:txBody>
      </p:sp>
      <p:pic>
        <p:nvPicPr>
          <p:cNvPr id="4" name="Picture 3" descr="figure_9.7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719580"/>
            <a:ext cx="4053840" cy="2682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341" y="4624202"/>
            <a:ext cx="77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Four coenzyme molecules (NAD and FAD) are reduced per acetyl </a:t>
            </a:r>
            <a:r>
              <a:rPr lang="en-US" dirty="0" err="1" smtClean="0">
                <a:latin typeface="Arial"/>
                <a:cs typeface="Arial"/>
              </a:rPr>
              <a:t>coA</a:t>
            </a:r>
            <a:r>
              <a:rPr lang="en-US" dirty="0" smtClean="0">
                <a:latin typeface="Arial"/>
                <a:cs typeface="Arial"/>
              </a:rPr>
              <a:t> oxidized to CO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baseline="-250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err="1" smtClean="0"/>
              <a:t>Tricarboxylic</a:t>
            </a:r>
            <a:r>
              <a:rPr lang="en-US" sz="3600" dirty="0" smtClean="0"/>
              <a:t> acid cycle:  </a:t>
            </a:r>
            <a:br>
              <a:rPr lang="en-US" sz="3600" dirty="0" smtClean="0"/>
            </a:br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42532"/>
            <a:ext cx="8686800" cy="484293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To discuss the function of the citric acid cycle in intermediary metabolism, where it occurs in the cell, and how </a:t>
            </a:r>
            <a:r>
              <a:rPr lang="en-US" dirty="0" err="1" smtClean="0"/>
              <a:t>pyruvate</a:t>
            </a:r>
            <a:r>
              <a:rPr lang="en-US" dirty="0" smtClean="0"/>
              <a:t> is converted into acetyl </a:t>
            </a:r>
            <a:r>
              <a:rPr lang="en-US" dirty="0" err="1" smtClean="0"/>
              <a:t>coA</a:t>
            </a:r>
            <a:r>
              <a:rPr lang="en-US" dirty="0" smtClean="0"/>
              <a:t> and enters the cycle.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 able to write down the structures and names of the CAC intermediates and the name of the enzyme catalyzing each step.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Understand and be able to write down the net reaction of the citric acid cycle.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 able to name all the steps in the citric acid cycle in which reduced NAD or reduced FAD is formed.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 able to name all the </a:t>
            </a:r>
            <a:r>
              <a:rPr lang="en-US" dirty="0" err="1" smtClean="0"/>
              <a:t>decarboxylation</a:t>
            </a:r>
            <a:r>
              <a:rPr lang="en-US" dirty="0" smtClean="0"/>
              <a:t> steps in the citric acid cycle.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 describe and discuss the regulation of the citric acid cycle.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 describe and discuss how the citric acid cycle functions as the final common pathway for the oxidation of polysaccharides, proteins, and lipids.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582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TCA cycle oxidizes organic molecules under aerobic conditions</a:t>
            </a:r>
            <a:endParaRPr lang="en-US" sz="36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268317" y="1491010"/>
            <a:ext cx="8607366" cy="5096932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Function is to oxidize organic molecules under aerobic conditions.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8 reactions in cycle</a:t>
            </a:r>
          </a:p>
          <a:p>
            <a:pPr>
              <a:spcAft>
                <a:spcPts val="1800"/>
              </a:spcAft>
            </a:pPr>
            <a:r>
              <a:rPr lang="en-US" sz="2400" dirty="0" err="1" smtClean="0"/>
              <a:t>Pyruvate</a:t>
            </a:r>
            <a:r>
              <a:rPr lang="en-US" sz="2400" dirty="0" smtClean="0"/>
              <a:t> is degraded to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1 GTP (ATP in bacteria) and 1 FADH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produced during one turn of the cycle.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3 NADH are produced during one turn of the cycle. 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Reducing equivalents of NADH and FADH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used in ETC and oxidative phosphorylation.</a:t>
            </a:r>
          </a:p>
          <a:p>
            <a:pPr lvl="1">
              <a:spcAft>
                <a:spcPts val="1800"/>
              </a:spcAft>
            </a:pP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6" y="103072"/>
            <a:ext cx="86868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pyruvate</a:t>
            </a:r>
            <a:r>
              <a:rPr lang="en-US" sz="3200" dirty="0" smtClean="0"/>
              <a:t> transporter carries </a:t>
            </a:r>
            <a:r>
              <a:rPr lang="en-US" sz="3200" dirty="0" err="1" smtClean="0"/>
              <a:t>cytoplasmic</a:t>
            </a:r>
            <a:r>
              <a:rPr lang="en-US" sz="3200" dirty="0" smtClean="0"/>
              <a:t> </a:t>
            </a:r>
            <a:r>
              <a:rPr lang="en-US" sz="3200" dirty="0" err="1" smtClean="0"/>
              <a:t>pyruvate</a:t>
            </a:r>
            <a:r>
              <a:rPr lang="en-US" sz="3200" dirty="0" smtClean="0"/>
              <a:t> to the mitochondrial matrix</a:t>
            </a:r>
            <a:endParaRPr lang="en-US" sz="3200" dirty="0"/>
          </a:p>
        </p:txBody>
      </p:sp>
      <p:pic>
        <p:nvPicPr>
          <p:cNvPr id="8" name="Picture 7" descr="mitochondriafigure1nolabels.jpg"/>
          <p:cNvPicPr>
            <a:picLocks noChangeAspect="1"/>
          </p:cNvPicPr>
          <p:nvPr/>
        </p:nvPicPr>
        <p:blipFill>
          <a:blip r:embed="rId3"/>
          <a:srcRect t="6082" b="-10"/>
          <a:stretch>
            <a:fillRect/>
          </a:stretch>
        </p:blipFill>
        <p:spPr>
          <a:xfrm>
            <a:off x="2203826" y="1538069"/>
            <a:ext cx="4754880" cy="4707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59" y="5414665"/>
            <a:ext cx="343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6EB1C2"/>
                </a:solidFill>
              </a:rPr>
              <a:t>contains TCA cycle enzymes, fatty acid oxidation enzymes, </a:t>
            </a:r>
            <a:r>
              <a:rPr lang="en-US" sz="1600" i="1" dirty="0" err="1" smtClean="0">
                <a:solidFill>
                  <a:srgbClr val="6EB1C2"/>
                </a:solidFill>
              </a:rPr>
              <a:t>mtDNA</a:t>
            </a:r>
            <a:r>
              <a:rPr lang="en-US" sz="1600" i="1" dirty="0" smtClean="0">
                <a:solidFill>
                  <a:srgbClr val="6EB1C2"/>
                </a:solidFill>
              </a:rPr>
              <a:t>, </a:t>
            </a:r>
            <a:r>
              <a:rPr lang="en-US" sz="1600" i="1" dirty="0" err="1" smtClean="0">
                <a:solidFill>
                  <a:srgbClr val="6EB1C2"/>
                </a:solidFill>
              </a:rPr>
              <a:t>mtRNA</a:t>
            </a:r>
            <a:r>
              <a:rPr lang="en-US" sz="1600" i="1" dirty="0" smtClean="0">
                <a:solidFill>
                  <a:srgbClr val="6EB1C2"/>
                </a:solidFill>
              </a:rPr>
              <a:t>, mitochondrial </a:t>
            </a:r>
            <a:r>
              <a:rPr lang="en-US" sz="1600" i="1" dirty="0" err="1" smtClean="0">
                <a:solidFill>
                  <a:srgbClr val="6EB1C2"/>
                </a:solidFill>
              </a:rPr>
              <a:t>ribosomes</a:t>
            </a:r>
            <a:endParaRPr lang="en-US" sz="1600" i="1" dirty="0">
              <a:solidFill>
                <a:srgbClr val="6EB1C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6891" y="4377035"/>
            <a:ext cx="94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BB8E74"/>
                </a:solidFill>
              </a:rPr>
              <a:t>cristae</a:t>
            </a:r>
            <a:endParaRPr lang="en-US" sz="2000" dirty="0">
              <a:solidFill>
                <a:srgbClr val="BB8E7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6776" y="4991100"/>
            <a:ext cx="9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EB1C2"/>
                </a:solidFill>
              </a:rPr>
              <a:t>matrix</a:t>
            </a:r>
            <a:endParaRPr lang="en-US" sz="2000" b="1" dirty="0">
              <a:solidFill>
                <a:srgbClr val="6EB1C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2543" y="2084770"/>
            <a:ext cx="2180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B8E74"/>
                </a:solidFill>
              </a:rPr>
              <a:t>inner membrane</a:t>
            </a:r>
            <a:endParaRPr lang="en-US" sz="2000" b="1" dirty="0">
              <a:solidFill>
                <a:srgbClr val="BB8E7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2580" y="2700673"/>
            <a:ext cx="2194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F5628"/>
                </a:solidFill>
              </a:rPr>
              <a:t>outer membrane</a:t>
            </a:r>
            <a:endParaRPr lang="en-US" sz="2000" b="1" dirty="0">
              <a:solidFill>
                <a:srgbClr val="8F562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2543" y="1590445"/>
            <a:ext cx="22661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BB8E74"/>
                </a:solidFill>
              </a:rPr>
              <a:t>impermeable to most small ions &amp; molecules</a:t>
            </a:r>
            <a:endParaRPr lang="en-US" sz="1600" i="1" dirty="0">
              <a:solidFill>
                <a:srgbClr val="BB8E74"/>
              </a:solidFill>
            </a:endParaRPr>
          </a:p>
        </p:txBody>
      </p:sp>
      <p:grpSp>
        <p:nvGrpSpPr>
          <p:cNvPr id="3" name="Group 67"/>
          <p:cNvGrpSpPr/>
          <p:nvPr/>
        </p:nvGrpSpPr>
        <p:grpSpPr>
          <a:xfrm>
            <a:off x="5030954" y="4241200"/>
            <a:ext cx="1563498" cy="1061609"/>
            <a:chOff x="5030954" y="4241200"/>
            <a:chExt cx="1563498" cy="1061609"/>
          </a:xfrm>
        </p:grpSpPr>
        <p:grpSp>
          <p:nvGrpSpPr>
            <p:cNvPr id="4" name="Group 62"/>
            <p:cNvGrpSpPr/>
            <p:nvPr/>
          </p:nvGrpSpPr>
          <p:grpSpPr>
            <a:xfrm>
              <a:off x="5361930" y="4271149"/>
              <a:ext cx="1121420" cy="1003300"/>
              <a:chOff x="7086181" y="3216702"/>
              <a:chExt cx="1121420" cy="10033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7985351" y="32167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8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899245" y="3661202"/>
                <a:ext cx="219456" cy="215900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8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991701" y="34453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008000"/>
                  </a:gs>
                  <a:gs pos="3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721445" y="38263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008000"/>
                  </a:gs>
                  <a:gs pos="3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530945" y="39533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008000"/>
                  </a:gs>
                  <a:gs pos="3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315045" y="40041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60000">
                    <a:srgbClr val="008000"/>
                  </a:gs>
                  <a:gs pos="2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086181" y="40041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accent4">
                      <a:lumMod val="75000"/>
                    </a:schemeClr>
                  </a:gs>
                  <a:gs pos="15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66"/>
            <p:cNvGrpSpPr/>
            <p:nvPr/>
          </p:nvGrpSpPr>
          <p:grpSpPr>
            <a:xfrm>
              <a:off x="5030954" y="4241200"/>
              <a:ext cx="1563498" cy="1061609"/>
              <a:chOff x="5030954" y="4241200"/>
              <a:chExt cx="1563498" cy="1061609"/>
            </a:xfrm>
          </p:grpSpPr>
          <p:grpSp>
            <p:nvGrpSpPr>
              <p:cNvPr id="6" name="Group 61"/>
              <p:cNvGrpSpPr/>
              <p:nvPr/>
            </p:nvGrpSpPr>
            <p:grpSpPr>
              <a:xfrm>
                <a:off x="5311036" y="4241200"/>
                <a:ext cx="1283416" cy="1037798"/>
                <a:chOff x="7045616" y="3187353"/>
                <a:chExt cx="1283416" cy="1037798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7045616" y="3946952"/>
                  <a:ext cx="327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</a:t>
                  </a:r>
                  <a:r>
                    <a:rPr lang="en-US" sz="1200" baseline="-25000" dirty="0" smtClean="0"/>
                    <a:t>3</a:t>
                  </a:r>
                  <a:endParaRPr lang="en-US" sz="1200" baseline="-250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289381" y="3948152"/>
                  <a:ext cx="2702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</a:t>
                  </a:r>
                  <a:endParaRPr lang="en-US" sz="1200" baseline="-250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512624" y="3897352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c</a:t>
                  </a:r>
                  <a:endParaRPr lang="en-US" sz="1200" baseline="-250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696143" y="3776702"/>
                  <a:ext cx="2702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b</a:t>
                  </a:r>
                  <a:endParaRPr lang="en-US" sz="1200" baseline="-250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669297" y="3598902"/>
                  <a:ext cx="5010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CoQ</a:t>
                  </a:r>
                  <a:endParaRPr lang="en-US" sz="1200" baseline="-250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759545" y="3407202"/>
                  <a:ext cx="5179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FMN</a:t>
                  </a:r>
                  <a:endParaRPr lang="en-US" sz="1200" baseline="-250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759545" y="3187353"/>
                  <a:ext cx="56948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NAD</a:t>
                  </a:r>
                  <a:r>
                    <a:rPr lang="en-US" sz="1200" baseline="30000" dirty="0" smtClean="0"/>
                    <a:t>+</a:t>
                  </a:r>
                  <a:endParaRPr lang="en-US" sz="1200" baseline="30000" dirty="0"/>
                </a:p>
              </p:txBody>
            </p:sp>
          </p:grpSp>
          <p:sp>
            <p:nvSpPr>
              <p:cNvPr id="61" name="Up Arrow 60"/>
              <p:cNvSpPr>
                <a:spLocks noChangeAspect="1"/>
              </p:cNvSpPr>
              <p:nvPr/>
            </p:nvSpPr>
            <p:spPr>
              <a:xfrm rot="1901626">
                <a:off x="5030954" y="4915928"/>
                <a:ext cx="301923" cy="386881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048" descr="09_002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 l="3915" t="2542" r="3915" b="13614"/>
          <a:stretch>
            <a:fillRect/>
          </a:stretch>
        </p:blipFill>
        <p:spPr bwMode="auto">
          <a:xfrm>
            <a:off x="522288" y="1621366"/>
            <a:ext cx="404971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049"/>
          <p:cNvSpPr txBox="1">
            <a:spLocks noChangeArrowheads="1"/>
          </p:cNvSpPr>
          <p:nvPr/>
        </p:nvSpPr>
        <p:spPr bwMode="auto">
          <a:xfrm>
            <a:off x="4951413" y="3955513"/>
            <a:ext cx="383063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Pyruvate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dehydrogenase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complex ‘links’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glycolysis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to the citric acid cycle.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5" y="118531"/>
            <a:ext cx="8686800" cy="12510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Pyruvate</a:t>
            </a:r>
            <a:r>
              <a:rPr lang="en-US" sz="3600" dirty="0" smtClean="0"/>
              <a:t> dehydrogenase complex </a:t>
            </a:r>
            <a:r>
              <a:rPr lang="en-US" sz="3600" dirty="0" err="1" smtClean="0"/>
              <a:t>decarboxylates</a:t>
            </a:r>
            <a:r>
              <a:rPr lang="en-US" sz="3600" dirty="0" smtClean="0"/>
              <a:t> </a:t>
            </a:r>
            <a:r>
              <a:rPr lang="en-US" sz="3600" dirty="0" err="1" smtClean="0"/>
              <a:t>pyruvate</a:t>
            </a:r>
            <a:r>
              <a:rPr lang="en-US" sz="3600" dirty="0" smtClean="0"/>
              <a:t> to acetyl </a:t>
            </a:r>
            <a:r>
              <a:rPr lang="en-US" sz="3600" dirty="0" err="1" smtClean="0"/>
              <a:t>coA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287864"/>
            <a:ext cx="860213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Pyruvate</a:t>
            </a:r>
            <a:r>
              <a:rPr lang="en-US" sz="3600" dirty="0" smtClean="0"/>
              <a:t> dehydrogenase complex contains 3 types of subunits &amp; 5 coenzymes</a:t>
            </a:r>
            <a:endParaRPr lang="en-US" sz="3600" dirty="0"/>
          </a:p>
        </p:txBody>
      </p:sp>
      <p:pic>
        <p:nvPicPr>
          <p:cNvPr id="3" name="Picture 2" descr="figure_9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7622"/>
            <a:ext cx="9144000" cy="3648011"/>
          </a:xfrm>
          <a:prstGeom prst="rect">
            <a:avLst/>
          </a:prstGeom>
        </p:spPr>
      </p:pic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8535" y="5343520"/>
            <a:ext cx="8923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~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4.6 </a:t>
            </a:r>
            <a:r>
              <a:rPr lang="en-US" sz="2000" i="1" dirty="0" err="1" smtClean="0">
                <a:latin typeface="Arial" charset="0"/>
                <a:ea typeface="Arial" charset="0"/>
                <a:cs typeface="Arial" charset="0"/>
              </a:rPr>
              <a:t>MDa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 assembly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of 60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polypeptides held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together by non-covalent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09_002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 l="3915" t="2542" r="3915" b="13614"/>
          <a:stretch>
            <a:fillRect/>
          </a:stretch>
        </p:blipFill>
        <p:spPr bwMode="auto">
          <a:xfrm>
            <a:off x="522288" y="1689089"/>
            <a:ext cx="404971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397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Pyruvate</a:t>
            </a:r>
            <a:r>
              <a:rPr lang="en-US" sz="3600" dirty="0" smtClean="0"/>
              <a:t> dehydrogenase complex is highly regulated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901_Metabolic_Map_TCA-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772" y="2200441"/>
            <a:ext cx="5377712" cy="43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96639" y="3572942"/>
            <a:ext cx="5110643" cy="2743393"/>
            <a:chOff x="1592" y="1453"/>
            <a:chExt cx="4065" cy="2037"/>
          </a:xfrm>
        </p:grpSpPr>
        <p:sp>
          <p:nvSpPr>
            <p:cNvPr id="40965" name="Text Box 18"/>
            <p:cNvSpPr txBox="1">
              <a:spLocks noChangeArrowheads="1"/>
            </p:cNvSpPr>
            <p:nvPr/>
          </p:nvSpPr>
          <p:spPr bwMode="auto">
            <a:xfrm>
              <a:off x="4613" y="1977"/>
              <a:ext cx="104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+ NADH</a:t>
              </a:r>
            </a:p>
          </p:txBody>
        </p:sp>
        <p:sp>
          <p:nvSpPr>
            <p:cNvPr id="40966" name="Text Box 19"/>
            <p:cNvSpPr txBox="1">
              <a:spLocks noChangeArrowheads="1"/>
            </p:cNvSpPr>
            <p:nvPr/>
          </p:nvSpPr>
          <p:spPr bwMode="auto">
            <a:xfrm>
              <a:off x="4569" y="2660"/>
              <a:ext cx="107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6ABE"/>
                  </a:solidFill>
                  <a:latin typeface="Helvetica" charset="0"/>
                </a:rPr>
                <a:t>+ NADH</a:t>
              </a:r>
              <a:endParaRPr lang="en-US" sz="2000" dirty="0">
                <a:solidFill>
                  <a:srgbClr val="006ABE"/>
                </a:solidFill>
                <a:latin typeface="Helvetica" charset="0"/>
              </a:endParaRPr>
            </a:p>
          </p:txBody>
        </p:sp>
        <p:sp>
          <p:nvSpPr>
            <p:cNvPr id="40967" name="Text Box 20"/>
            <p:cNvSpPr txBox="1">
              <a:spLocks noChangeArrowheads="1"/>
            </p:cNvSpPr>
            <p:nvPr/>
          </p:nvSpPr>
          <p:spPr bwMode="auto">
            <a:xfrm>
              <a:off x="2370" y="3124"/>
              <a:ext cx="77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GTP</a:t>
              </a:r>
            </a:p>
          </p:txBody>
        </p:sp>
        <p:sp>
          <p:nvSpPr>
            <p:cNvPr id="40968" name="Text Box 21"/>
            <p:cNvSpPr txBox="1">
              <a:spLocks noChangeArrowheads="1"/>
            </p:cNvSpPr>
            <p:nvPr/>
          </p:nvSpPr>
          <p:spPr bwMode="auto">
            <a:xfrm>
              <a:off x="1703" y="2636"/>
              <a:ext cx="75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FADH</a:t>
              </a:r>
              <a:r>
                <a:rPr lang="en-US" sz="2000" baseline="-25000" dirty="0">
                  <a:solidFill>
                    <a:srgbClr val="006ABE"/>
                  </a:solidFill>
                  <a:latin typeface="Helvetica" charset="0"/>
                </a:rPr>
                <a:t>2</a:t>
              </a:r>
              <a:endParaRPr lang="en-US" sz="2000" dirty="0">
                <a:solidFill>
                  <a:srgbClr val="006ABE"/>
                </a:solidFill>
                <a:latin typeface="Helvetica" charset="0"/>
              </a:endParaRPr>
            </a:p>
          </p:txBody>
        </p:sp>
        <p:sp>
          <p:nvSpPr>
            <p:cNvPr id="40969" name="Freeform 22"/>
            <p:cNvSpPr>
              <a:spLocks/>
            </p:cNvSpPr>
            <p:nvPr/>
          </p:nvSpPr>
          <p:spPr bwMode="auto">
            <a:xfrm>
              <a:off x="1622" y="2789"/>
              <a:ext cx="112" cy="192"/>
            </a:xfrm>
            <a:custGeom>
              <a:avLst/>
              <a:gdLst>
                <a:gd name="T0" fmla="*/ 9 w 63"/>
                <a:gd name="T1" fmla="*/ 224 h 224"/>
                <a:gd name="T2" fmla="*/ 9 w 63"/>
                <a:gd name="T3" fmla="*/ 96 h 224"/>
                <a:gd name="T4" fmla="*/ 63 w 63"/>
                <a:gd name="T5" fmla="*/ 0 h 224"/>
                <a:gd name="T6" fmla="*/ 0 60000 65536"/>
                <a:gd name="T7" fmla="*/ 0 60000 65536"/>
                <a:gd name="T8" fmla="*/ 0 60000 65536"/>
                <a:gd name="T9" fmla="*/ 0 w 63"/>
                <a:gd name="T10" fmla="*/ 0 h 224"/>
                <a:gd name="T11" fmla="*/ 63 w 63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224">
                  <a:moveTo>
                    <a:pt x="9" y="224"/>
                  </a:moveTo>
                  <a:cubicBezTo>
                    <a:pt x="4" y="178"/>
                    <a:pt x="0" y="133"/>
                    <a:pt x="9" y="96"/>
                  </a:cubicBezTo>
                  <a:cubicBezTo>
                    <a:pt x="18" y="59"/>
                    <a:pt x="40" y="29"/>
                    <a:pt x="63" y="0"/>
                  </a:cubicBezTo>
                </a:path>
              </a:pathLst>
            </a:custGeom>
            <a:noFill/>
            <a:ln w="28575">
              <a:solidFill>
                <a:srgbClr val="006ABE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970" name="Freeform 23"/>
            <p:cNvSpPr>
              <a:spLocks/>
            </p:cNvSpPr>
            <p:nvPr/>
          </p:nvSpPr>
          <p:spPr bwMode="auto">
            <a:xfrm rot="19051475">
              <a:off x="2669" y="3336"/>
              <a:ext cx="106" cy="154"/>
            </a:xfrm>
            <a:custGeom>
              <a:avLst/>
              <a:gdLst>
                <a:gd name="T0" fmla="*/ 9 w 63"/>
                <a:gd name="T1" fmla="*/ 224 h 224"/>
                <a:gd name="T2" fmla="*/ 9 w 63"/>
                <a:gd name="T3" fmla="*/ 96 h 224"/>
                <a:gd name="T4" fmla="*/ 63 w 63"/>
                <a:gd name="T5" fmla="*/ 0 h 224"/>
                <a:gd name="T6" fmla="*/ 0 60000 65536"/>
                <a:gd name="T7" fmla="*/ 0 60000 65536"/>
                <a:gd name="T8" fmla="*/ 0 60000 65536"/>
                <a:gd name="T9" fmla="*/ 0 w 63"/>
                <a:gd name="T10" fmla="*/ 0 h 224"/>
                <a:gd name="T11" fmla="*/ 63 w 63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224">
                  <a:moveTo>
                    <a:pt x="9" y="224"/>
                  </a:moveTo>
                  <a:cubicBezTo>
                    <a:pt x="4" y="178"/>
                    <a:pt x="0" y="133"/>
                    <a:pt x="9" y="96"/>
                  </a:cubicBezTo>
                  <a:cubicBezTo>
                    <a:pt x="18" y="59"/>
                    <a:pt x="40" y="29"/>
                    <a:pt x="63" y="0"/>
                  </a:cubicBezTo>
                </a:path>
              </a:pathLst>
            </a:custGeom>
            <a:noFill/>
            <a:ln w="28575">
              <a:solidFill>
                <a:srgbClr val="006ABE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971" name="Freeform 24"/>
            <p:cNvSpPr>
              <a:spLocks/>
            </p:cNvSpPr>
            <p:nvPr/>
          </p:nvSpPr>
          <p:spPr bwMode="auto">
            <a:xfrm rot="4084749">
              <a:off x="1672" y="1506"/>
              <a:ext cx="63" cy="224"/>
            </a:xfrm>
            <a:custGeom>
              <a:avLst/>
              <a:gdLst>
                <a:gd name="T0" fmla="*/ 9 w 63"/>
                <a:gd name="T1" fmla="*/ 224 h 224"/>
                <a:gd name="T2" fmla="*/ 9 w 63"/>
                <a:gd name="T3" fmla="*/ 96 h 224"/>
                <a:gd name="T4" fmla="*/ 63 w 63"/>
                <a:gd name="T5" fmla="*/ 0 h 224"/>
                <a:gd name="T6" fmla="*/ 0 60000 65536"/>
                <a:gd name="T7" fmla="*/ 0 60000 65536"/>
                <a:gd name="T8" fmla="*/ 0 60000 65536"/>
                <a:gd name="T9" fmla="*/ 0 w 63"/>
                <a:gd name="T10" fmla="*/ 0 h 224"/>
                <a:gd name="T11" fmla="*/ 63 w 63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224">
                  <a:moveTo>
                    <a:pt x="9" y="224"/>
                  </a:moveTo>
                  <a:cubicBezTo>
                    <a:pt x="4" y="178"/>
                    <a:pt x="0" y="133"/>
                    <a:pt x="9" y="96"/>
                  </a:cubicBezTo>
                  <a:cubicBezTo>
                    <a:pt x="18" y="59"/>
                    <a:pt x="40" y="29"/>
                    <a:pt x="63" y="0"/>
                  </a:cubicBezTo>
                </a:path>
              </a:pathLst>
            </a:custGeom>
            <a:noFill/>
            <a:ln w="28575">
              <a:solidFill>
                <a:srgbClr val="006ABE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972" name="Text Box 25"/>
            <p:cNvSpPr txBox="1">
              <a:spLocks noChangeArrowheads="1"/>
            </p:cNvSpPr>
            <p:nvPr/>
          </p:nvSpPr>
          <p:spPr bwMode="auto">
            <a:xfrm>
              <a:off x="1819" y="1453"/>
              <a:ext cx="861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NADH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18534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Overview of TCA cycle</a:t>
            </a:r>
            <a:endParaRPr lang="en-US" sz="3600" dirty="0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008182" y="1766066"/>
            <a:ext cx="7089758" cy="4668604"/>
            <a:chOff x="312" y="548"/>
            <a:chExt cx="4803" cy="3176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73" y="1272"/>
              <a:ext cx="53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C-4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567" y="1256"/>
              <a:ext cx="65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C-6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025" y="1826"/>
              <a:ext cx="58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C-6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450" y="2526"/>
              <a:ext cx="66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C-5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498" y="3410"/>
              <a:ext cx="57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C-4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819" y="3314"/>
              <a:ext cx="61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C-4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12" y="2605"/>
              <a:ext cx="52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C-4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57" y="1969"/>
              <a:ext cx="54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C-4</a:t>
              </a:r>
              <a:endParaRPr lang="en-US" b="1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285" y="548"/>
              <a:ext cx="52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" charset="0"/>
                </a:rPr>
                <a:t>C-2</a:t>
              </a:r>
            </a:p>
          </p:txBody>
        </p:sp>
      </p:grp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2296222" y="2617640"/>
            <a:ext cx="5367338" cy="2916238"/>
            <a:chOff x="1782" y="941"/>
            <a:chExt cx="3381" cy="1837"/>
          </a:xfrm>
        </p:grpSpPr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782" y="941"/>
              <a:ext cx="1113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i="1">
                  <a:latin typeface="Arial" charset="0"/>
                  <a:ea typeface="Arial" charset="0"/>
                  <a:cs typeface="Arial" charset="0"/>
                </a:rPr>
                <a:t>condensation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050" y="1408"/>
              <a:ext cx="1113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isomerization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867" y="2013"/>
              <a:ext cx="1175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800" i="1" dirty="0" err="1">
                  <a:latin typeface="Arial" charset="0"/>
                  <a:ea typeface="Arial" charset="0"/>
                  <a:cs typeface="Arial" charset="0"/>
                </a:rPr>
                <a:t>decarboxylation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867" y="2547"/>
              <a:ext cx="1129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800" i="1" dirty="0" err="1">
                  <a:latin typeface="Arial" charset="0"/>
                  <a:ea typeface="Arial" charset="0"/>
                  <a:cs typeface="Arial" charset="0"/>
                </a:rPr>
                <a:t>decarboxylation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901_Metabolic_Map_TCA-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286" y="2200441"/>
            <a:ext cx="5377712" cy="43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84153" y="3572942"/>
            <a:ext cx="5110643" cy="2743393"/>
            <a:chOff x="1592" y="1453"/>
            <a:chExt cx="4065" cy="2037"/>
          </a:xfrm>
        </p:grpSpPr>
        <p:sp>
          <p:nvSpPr>
            <p:cNvPr id="40965" name="Text Box 18"/>
            <p:cNvSpPr txBox="1">
              <a:spLocks noChangeArrowheads="1"/>
            </p:cNvSpPr>
            <p:nvPr/>
          </p:nvSpPr>
          <p:spPr bwMode="auto">
            <a:xfrm>
              <a:off x="4613" y="1977"/>
              <a:ext cx="104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+ NADH</a:t>
              </a:r>
            </a:p>
          </p:txBody>
        </p:sp>
        <p:sp>
          <p:nvSpPr>
            <p:cNvPr id="40966" name="Text Box 19"/>
            <p:cNvSpPr txBox="1">
              <a:spLocks noChangeArrowheads="1"/>
            </p:cNvSpPr>
            <p:nvPr/>
          </p:nvSpPr>
          <p:spPr bwMode="auto">
            <a:xfrm>
              <a:off x="4569" y="2660"/>
              <a:ext cx="107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6ABE"/>
                  </a:solidFill>
                  <a:latin typeface="Helvetica" charset="0"/>
                </a:rPr>
                <a:t>+ NADH</a:t>
              </a:r>
              <a:endParaRPr lang="en-US" sz="2000" dirty="0">
                <a:solidFill>
                  <a:srgbClr val="006ABE"/>
                </a:solidFill>
                <a:latin typeface="Helvetica" charset="0"/>
              </a:endParaRPr>
            </a:p>
          </p:txBody>
        </p:sp>
        <p:sp>
          <p:nvSpPr>
            <p:cNvPr id="40967" name="Text Box 20"/>
            <p:cNvSpPr txBox="1">
              <a:spLocks noChangeArrowheads="1"/>
            </p:cNvSpPr>
            <p:nvPr/>
          </p:nvSpPr>
          <p:spPr bwMode="auto">
            <a:xfrm>
              <a:off x="2370" y="3124"/>
              <a:ext cx="77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GTP</a:t>
              </a:r>
            </a:p>
          </p:txBody>
        </p:sp>
        <p:sp>
          <p:nvSpPr>
            <p:cNvPr id="40968" name="Text Box 21"/>
            <p:cNvSpPr txBox="1">
              <a:spLocks noChangeArrowheads="1"/>
            </p:cNvSpPr>
            <p:nvPr/>
          </p:nvSpPr>
          <p:spPr bwMode="auto">
            <a:xfrm>
              <a:off x="1703" y="2636"/>
              <a:ext cx="75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FADH</a:t>
              </a:r>
              <a:r>
                <a:rPr lang="en-US" sz="2000" baseline="-25000" dirty="0">
                  <a:solidFill>
                    <a:srgbClr val="006ABE"/>
                  </a:solidFill>
                  <a:latin typeface="Helvetica" charset="0"/>
                </a:rPr>
                <a:t>2</a:t>
              </a:r>
              <a:endParaRPr lang="en-US" sz="2000" dirty="0">
                <a:solidFill>
                  <a:srgbClr val="006ABE"/>
                </a:solidFill>
                <a:latin typeface="Helvetica" charset="0"/>
              </a:endParaRPr>
            </a:p>
          </p:txBody>
        </p:sp>
        <p:sp>
          <p:nvSpPr>
            <p:cNvPr id="40969" name="Freeform 22"/>
            <p:cNvSpPr>
              <a:spLocks/>
            </p:cNvSpPr>
            <p:nvPr/>
          </p:nvSpPr>
          <p:spPr bwMode="auto">
            <a:xfrm>
              <a:off x="1622" y="2789"/>
              <a:ext cx="112" cy="192"/>
            </a:xfrm>
            <a:custGeom>
              <a:avLst/>
              <a:gdLst>
                <a:gd name="T0" fmla="*/ 9 w 63"/>
                <a:gd name="T1" fmla="*/ 224 h 224"/>
                <a:gd name="T2" fmla="*/ 9 w 63"/>
                <a:gd name="T3" fmla="*/ 96 h 224"/>
                <a:gd name="T4" fmla="*/ 63 w 63"/>
                <a:gd name="T5" fmla="*/ 0 h 224"/>
                <a:gd name="T6" fmla="*/ 0 60000 65536"/>
                <a:gd name="T7" fmla="*/ 0 60000 65536"/>
                <a:gd name="T8" fmla="*/ 0 60000 65536"/>
                <a:gd name="T9" fmla="*/ 0 w 63"/>
                <a:gd name="T10" fmla="*/ 0 h 224"/>
                <a:gd name="T11" fmla="*/ 63 w 63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224">
                  <a:moveTo>
                    <a:pt x="9" y="224"/>
                  </a:moveTo>
                  <a:cubicBezTo>
                    <a:pt x="4" y="178"/>
                    <a:pt x="0" y="133"/>
                    <a:pt x="9" y="96"/>
                  </a:cubicBezTo>
                  <a:cubicBezTo>
                    <a:pt x="18" y="59"/>
                    <a:pt x="40" y="29"/>
                    <a:pt x="63" y="0"/>
                  </a:cubicBezTo>
                </a:path>
              </a:pathLst>
            </a:custGeom>
            <a:noFill/>
            <a:ln w="28575">
              <a:solidFill>
                <a:srgbClr val="006ABE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970" name="Freeform 23"/>
            <p:cNvSpPr>
              <a:spLocks/>
            </p:cNvSpPr>
            <p:nvPr/>
          </p:nvSpPr>
          <p:spPr bwMode="auto">
            <a:xfrm rot="19051475">
              <a:off x="2669" y="3336"/>
              <a:ext cx="106" cy="154"/>
            </a:xfrm>
            <a:custGeom>
              <a:avLst/>
              <a:gdLst>
                <a:gd name="T0" fmla="*/ 9 w 63"/>
                <a:gd name="T1" fmla="*/ 224 h 224"/>
                <a:gd name="T2" fmla="*/ 9 w 63"/>
                <a:gd name="T3" fmla="*/ 96 h 224"/>
                <a:gd name="T4" fmla="*/ 63 w 63"/>
                <a:gd name="T5" fmla="*/ 0 h 224"/>
                <a:gd name="T6" fmla="*/ 0 60000 65536"/>
                <a:gd name="T7" fmla="*/ 0 60000 65536"/>
                <a:gd name="T8" fmla="*/ 0 60000 65536"/>
                <a:gd name="T9" fmla="*/ 0 w 63"/>
                <a:gd name="T10" fmla="*/ 0 h 224"/>
                <a:gd name="T11" fmla="*/ 63 w 63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224">
                  <a:moveTo>
                    <a:pt x="9" y="224"/>
                  </a:moveTo>
                  <a:cubicBezTo>
                    <a:pt x="4" y="178"/>
                    <a:pt x="0" y="133"/>
                    <a:pt x="9" y="96"/>
                  </a:cubicBezTo>
                  <a:cubicBezTo>
                    <a:pt x="18" y="59"/>
                    <a:pt x="40" y="29"/>
                    <a:pt x="63" y="0"/>
                  </a:cubicBezTo>
                </a:path>
              </a:pathLst>
            </a:custGeom>
            <a:noFill/>
            <a:ln w="28575">
              <a:solidFill>
                <a:srgbClr val="006ABE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971" name="Freeform 24"/>
            <p:cNvSpPr>
              <a:spLocks/>
            </p:cNvSpPr>
            <p:nvPr/>
          </p:nvSpPr>
          <p:spPr bwMode="auto">
            <a:xfrm rot="4084749">
              <a:off x="1672" y="1506"/>
              <a:ext cx="63" cy="224"/>
            </a:xfrm>
            <a:custGeom>
              <a:avLst/>
              <a:gdLst>
                <a:gd name="T0" fmla="*/ 9 w 63"/>
                <a:gd name="T1" fmla="*/ 224 h 224"/>
                <a:gd name="T2" fmla="*/ 9 w 63"/>
                <a:gd name="T3" fmla="*/ 96 h 224"/>
                <a:gd name="T4" fmla="*/ 63 w 63"/>
                <a:gd name="T5" fmla="*/ 0 h 224"/>
                <a:gd name="T6" fmla="*/ 0 60000 65536"/>
                <a:gd name="T7" fmla="*/ 0 60000 65536"/>
                <a:gd name="T8" fmla="*/ 0 60000 65536"/>
                <a:gd name="T9" fmla="*/ 0 w 63"/>
                <a:gd name="T10" fmla="*/ 0 h 224"/>
                <a:gd name="T11" fmla="*/ 63 w 63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224">
                  <a:moveTo>
                    <a:pt x="9" y="224"/>
                  </a:moveTo>
                  <a:cubicBezTo>
                    <a:pt x="4" y="178"/>
                    <a:pt x="0" y="133"/>
                    <a:pt x="9" y="96"/>
                  </a:cubicBezTo>
                  <a:cubicBezTo>
                    <a:pt x="18" y="59"/>
                    <a:pt x="40" y="29"/>
                    <a:pt x="63" y="0"/>
                  </a:cubicBezTo>
                </a:path>
              </a:pathLst>
            </a:custGeom>
            <a:noFill/>
            <a:ln w="28575">
              <a:solidFill>
                <a:srgbClr val="006ABE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972" name="Text Box 25"/>
            <p:cNvSpPr txBox="1">
              <a:spLocks noChangeArrowheads="1"/>
            </p:cNvSpPr>
            <p:nvPr/>
          </p:nvSpPr>
          <p:spPr bwMode="auto">
            <a:xfrm>
              <a:off x="1819" y="1453"/>
              <a:ext cx="861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6ABE"/>
                  </a:solidFill>
                  <a:latin typeface="Helvetica" charset="0"/>
                </a:rPr>
                <a:t>NADH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18534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Overview of TCA cycle</a:t>
            </a:r>
            <a:endParaRPr lang="en-US" sz="36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81843" y="3451498"/>
            <a:ext cx="1376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aconitase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07734" y="4219602"/>
            <a:ext cx="20462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isocitrate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dehydrogenase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155501" y="5057162"/>
            <a:ext cx="20462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i="1" dirty="0" err="1">
                <a:latin typeface="Symbol" charset="2"/>
                <a:ea typeface="Arial" charset="0"/>
                <a:cs typeface="Arial" charset="0"/>
                <a:sym typeface="Symbol" charset="2"/>
              </a:rPr>
              <a:t>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ketoglutarate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dehydrogenase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348870" y="6398764"/>
            <a:ext cx="3020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succinyl-CoA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synthetase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04895" y="2644494"/>
            <a:ext cx="173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citrate synthase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40612" y="5131900"/>
            <a:ext cx="20462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succinate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dehydrogenase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82169" y="4392841"/>
            <a:ext cx="1436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fumarase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01151" y="3377638"/>
            <a:ext cx="20462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malate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 algn="r" eaLnBrk="1" hangingPunct="1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dehydrogenase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s for teaching slid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 for teaching slides.thmx</Template>
  <TotalTime>3597</TotalTime>
  <Words>648</Words>
  <Application>Microsoft Macintosh PowerPoint</Application>
  <PresentationFormat>On-screen Show (4:3)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Themes for teaching slides</vt:lpstr>
      <vt:lpstr>Tricarboxylic Acid Cycle (Krebs or citric acid cycle)</vt:lpstr>
      <vt:lpstr>Tricarboxylic acid cycle:   learning objectives</vt:lpstr>
      <vt:lpstr>TCA cycle oxidizes organic molecules under aerobic conditions</vt:lpstr>
      <vt:lpstr>A pyruvate transporter carries cytoplasmic pyruvate to the mitochondrial matrix</vt:lpstr>
      <vt:lpstr>Pyruvate dehydrogenase complex decarboxylates pyruvate to acetyl coA</vt:lpstr>
      <vt:lpstr>Pyruvate dehydrogenase complex contains 3 types of subunits &amp; 5 coenzymes</vt:lpstr>
      <vt:lpstr>Pyruvate dehydrogenase complex is highly regulated</vt:lpstr>
      <vt:lpstr>Overview of TCA cycle</vt:lpstr>
      <vt:lpstr>Overview of TCA cycle</vt:lpstr>
      <vt:lpstr>Chemical Logic of the TCA Cycle</vt:lpstr>
      <vt:lpstr>Formation of a-ketoglutarate from acetyl coA and OAA</vt:lpstr>
      <vt:lpstr>a-ketoglutarate dehydrogenase produces 2nd CO2 and 2nd NADH of TCA cycle</vt:lpstr>
      <vt:lpstr>Succinyl coA cleavage results in substrate level phosphorylation</vt:lpstr>
      <vt:lpstr>Conversion of succinate to malate in TCA cycle</vt:lpstr>
      <vt:lpstr>Formation of oxaloacetate from malate</vt:lpstr>
      <vt:lpstr>Number of ATP produced from the oxidation of one acetyl coA molecule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Metabolism</dc:title>
  <cp:lastModifiedBy>Sunyoung Kim</cp:lastModifiedBy>
  <cp:revision>81</cp:revision>
  <cp:lastPrinted>2008-02-01T04:02:28Z</cp:lastPrinted>
  <dcterms:created xsi:type="dcterms:W3CDTF">2011-09-11T07:16:10Z</dcterms:created>
  <dcterms:modified xsi:type="dcterms:W3CDTF">2011-09-11T07:18:01Z</dcterms:modified>
</cp:coreProperties>
</file>